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7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6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81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50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79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66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5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24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8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5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77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0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3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0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8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7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0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45D2-F13C-456A-849B-EEB6C59A8C9E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F14D-B6C1-44FB-9072-2F37F7E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99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E4EB4-063B-4D1E-BC36-97E94EBDD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98409"/>
            <a:ext cx="8791575" cy="897146"/>
          </a:xfrm>
        </p:spPr>
        <p:txBody>
          <a:bodyPr>
            <a:normAutofit/>
          </a:bodyPr>
          <a:lstStyle/>
          <a:p>
            <a:pPr algn="ctr"/>
            <a:r>
              <a:rPr lang="he-IL" dirty="0"/>
              <a:t>פרופ' טל אבינדב - המחלקה לניהול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357CC-8C11-4D24-A8D5-B0D6E936F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382" y="1216325"/>
            <a:ext cx="9106618" cy="508095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he-IL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תחומי התמחות ומחקר:</a:t>
            </a:r>
          </a:p>
          <a:p>
            <a:pPr marL="914400" indent="-914400" algn="r" rtl="1">
              <a:buAutoNum type="arabicPeriod"/>
            </a:pPr>
            <a:r>
              <a:rPr lang="he-I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ניהול שרשרות הספקה של אפליקציות לטלפונים חכמים</a:t>
            </a:r>
          </a:p>
          <a:p>
            <a:pPr marL="914400" indent="-914400" algn="r" rtl="1">
              <a:buAutoNum type="arabicPeriod"/>
            </a:pPr>
            <a:r>
              <a:rPr lang="he-I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חוזים בין ספקים ללקוחות בשרשרות הספקה עם מידע לא סימטרי</a:t>
            </a:r>
          </a:p>
          <a:p>
            <a:pPr marL="914400" indent="-914400" algn="r" rtl="1">
              <a:buAutoNum type="arabicPeriod"/>
            </a:pPr>
            <a:r>
              <a:rPr lang="he-I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ניהול מלאי של מוצרים כאשר הביקוש תלוי בטריות</a:t>
            </a:r>
            <a:endParaRPr lang="en-US" sz="4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331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E4EB4-063B-4D1E-BC36-97E94EBDD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98409"/>
            <a:ext cx="8791575" cy="897146"/>
          </a:xfrm>
        </p:spPr>
        <p:txBody>
          <a:bodyPr>
            <a:normAutofit/>
          </a:bodyPr>
          <a:lstStyle/>
          <a:p>
            <a:pPr algn="ctr"/>
            <a:r>
              <a:rPr lang="he-IL" dirty="0"/>
              <a:t>פרופ' טל אבינדב - המחלקה לניהול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357CC-8C11-4D24-A8D5-B0D6E936F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382" y="1216325"/>
            <a:ext cx="9106618" cy="5080958"/>
          </a:xfrm>
        </p:spPr>
        <p:txBody>
          <a:bodyPr>
            <a:normAutofit/>
          </a:bodyPr>
          <a:lstStyle/>
          <a:p>
            <a:pPr algn="r"/>
            <a:r>
              <a:rPr lang="he-IL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כלים נדרשים למחקר:</a:t>
            </a:r>
          </a:p>
          <a:p>
            <a:pPr marL="914400" indent="-914400" algn="r" rtl="1">
              <a:buAutoNum type="arabicPeriod"/>
            </a:pPr>
            <a:r>
              <a:rPr lang="he-I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חקר ביצועים:</a:t>
            </a:r>
          </a:p>
          <a:p>
            <a:pPr marL="1527175" lvl="1" indent="-449263" algn="r" rtl="1">
              <a:buFont typeface="Arial" panose="020B0604020202020204" pitchFamily="34" charset="0"/>
              <a:buChar char="•"/>
            </a:pPr>
            <a:r>
              <a:rPr lang="he-I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מתמטיקה (אלגברה, </a:t>
            </a:r>
            <a:r>
              <a:rPr lang="he-IL" sz="4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חדו"א</a:t>
            </a:r>
            <a:r>
              <a:rPr lang="he-I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1527175" lvl="1" indent="-449263" algn="r" rtl="1">
              <a:buFont typeface="Arial" panose="020B0604020202020204" pitchFamily="34" charset="0"/>
              <a:buChar char="•"/>
            </a:pPr>
            <a:r>
              <a:rPr lang="he-I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הסתברות</a:t>
            </a:r>
          </a:p>
          <a:p>
            <a:pPr marL="914400" indent="-914400" algn="r" rtl="1">
              <a:buAutoNum type="arabicPeriod"/>
            </a:pPr>
            <a:r>
              <a:rPr lang="he-I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תורת המשחקים</a:t>
            </a:r>
          </a:p>
          <a:p>
            <a:pPr marL="914400" indent="-914400" algn="r" rtl="1">
              <a:buAutoNum type="arabicPeriod"/>
            </a:pPr>
            <a:r>
              <a:rPr lang="he-IL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יכולת עבודה עם תוכנות מתמטיות </a:t>
            </a:r>
            <a:r>
              <a:rPr lang="en-US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(Maple)</a:t>
            </a:r>
          </a:p>
        </p:txBody>
      </p:sp>
    </p:spTree>
    <p:extLst>
      <p:ext uri="{BB962C8B-B14F-4D97-AF65-F5344CB8AC3E}">
        <p14:creationId xmlns:p14="http://schemas.microsoft.com/office/powerpoint/2010/main" val="327326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E4EB4-063B-4D1E-BC36-97E94EBDD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98409"/>
            <a:ext cx="8791575" cy="897146"/>
          </a:xfrm>
        </p:spPr>
        <p:txBody>
          <a:bodyPr>
            <a:normAutofit/>
          </a:bodyPr>
          <a:lstStyle/>
          <a:p>
            <a:pPr algn="ctr"/>
            <a:r>
              <a:rPr lang="he-IL" dirty="0"/>
              <a:t>פרופ' טל אבינדב - המחלקה לניהול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357CC-8C11-4D24-A8D5-B0D6E936F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382" y="1216325"/>
            <a:ext cx="9106618" cy="508095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he-IL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מחקרים אחרונים:</a:t>
            </a:r>
            <a:endParaRPr lang="he-IL" sz="4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cap="none" dirty="0" err="1">
                <a:solidFill>
                  <a:schemeClr val="tx1"/>
                </a:solidFill>
              </a:rPr>
              <a:t>Hanukov</a:t>
            </a:r>
            <a:r>
              <a:rPr lang="en-US" cap="none" dirty="0">
                <a:solidFill>
                  <a:schemeClr val="tx1"/>
                </a:solidFill>
              </a:rPr>
              <a:t> G., Avinadav T., Chernonog T., Yechiali U. (2020) A service system with perishable products where customers are either fastidious or strategic. </a:t>
            </a:r>
            <a:r>
              <a:rPr lang="en-US" b="1" cap="none" dirty="0">
                <a:solidFill>
                  <a:schemeClr val="tx1"/>
                </a:solidFill>
              </a:rPr>
              <a:t>International Journal of Production Economics</a:t>
            </a:r>
            <a:r>
              <a:rPr lang="en-US" cap="none" dirty="0">
                <a:solidFill>
                  <a:schemeClr val="tx1"/>
                </a:solidFill>
              </a:rPr>
              <a:t>, 228.</a:t>
            </a:r>
          </a:p>
          <a:p>
            <a:r>
              <a:rPr lang="en-US" cap="none" dirty="0">
                <a:solidFill>
                  <a:schemeClr val="tx1"/>
                </a:solidFill>
              </a:rPr>
              <a:t>Avinadav t., Chernonog T., Fruchter G.E., Prasad A. (2020) contract design when quality is co-created in a supply chain. </a:t>
            </a:r>
            <a:r>
              <a:rPr lang="en-US" b="1" cap="none" dirty="0">
                <a:solidFill>
                  <a:schemeClr val="tx1"/>
                </a:solidFill>
              </a:rPr>
              <a:t>European Journal of Operational Research</a:t>
            </a:r>
            <a:r>
              <a:rPr lang="en-US" cap="none" dirty="0">
                <a:solidFill>
                  <a:schemeClr val="tx1"/>
                </a:solidFill>
              </a:rPr>
              <a:t>, 286, 908-918.</a:t>
            </a:r>
          </a:p>
          <a:p>
            <a:r>
              <a:rPr lang="en-US" cap="none" dirty="0" err="1">
                <a:solidFill>
                  <a:schemeClr val="tx1"/>
                </a:solidFill>
              </a:rPr>
              <a:t>Hanukov</a:t>
            </a:r>
            <a:r>
              <a:rPr lang="en-US" cap="none" dirty="0">
                <a:solidFill>
                  <a:schemeClr val="tx1"/>
                </a:solidFill>
              </a:rPr>
              <a:t> g., Avinadav T., Chernonog T., Yechiali U. (2020) A multi-server system with inventory of preliminary services and stock-dependent demand. </a:t>
            </a:r>
            <a:r>
              <a:rPr lang="en-US" b="1" cap="none" dirty="0">
                <a:solidFill>
                  <a:schemeClr val="tx1"/>
                </a:solidFill>
              </a:rPr>
              <a:t>International Journal of Production Research</a:t>
            </a:r>
            <a:r>
              <a:rPr lang="en-US" cap="none" dirty="0">
                <a:solidFill>
                  <a:schemeClr val="tx1"/>
                </a:solidFill>
              </a:rPr>
              <a:t>.</a:t>
            </a:r>
          </a:p>
          <a:p>
            <a:r>
              <a:rPr lang="en-US" cap="none" dirty="0">
                <a:solidFill>
                  <a:schemeClr val="tx1"/>
                </a:solidFill>
              </a:rPr>
              <a:t>Avinadav t., Chernonog T., Khmelnitsky E. (2020) revenue-sharing between developers of virtual products and platform distributors. </a:t>
            </a:r>
            <a:r>
              <a:rPr lang="en-US" b="1" cap="none" dirty="0">
                <a:solidFill>
                  <a:schemeClr val="tx1"/>
                </a:solidFill>
              </a:rPr>
              <a:t>European Journal of Operational Research. </a:t>
            </a:r>
            <a:r>
              <a:rPr lang="en-US" cap="none" dirty="0">
                <a:solidFill>
                  <a:schemeClr val="tx1"/>
                </a:solidFill>
              </a:rPr>
              <a:t>Forthcoming.</a:t>
            </a:r>
          </a:p>
          <a:p>
            <a:r>
              <a:rPr lang="en-US" cap="none" dirty="0">
                <a:solidFill>
                  <a:schemeClr val="tx1"/>
                </a:solidFill>
              </a:rPr>
              <a:t>Bart n., Chernonog T., Avinadav T. (2020) revenue-sharing contracts in supply chains: a comprehensive ‎literature review‎. </a:t>
            </a:r>
            <a:r>
              <a:rPr lang="en-US" b="1" cap="none">
                <a:solidFill>
                  <a:schemeClr val="tx1"/>
                </a:solidFill>
              </a:rPr>
              <a:t>International Journal of Production </a:t>
            </a:r>
            <a:r>
              <a:rPr lang="en-US" b="1" cap="none" dirty="0">
                <a:solidFill>
                  <a:schemeClr val="tx1"/>
                </a:solidFill>
              </a:rPr>
              <a:t>R</a:t>
            </a:r>
            <a:r>
              <a:rPr lang="en-US" b="1" cap="none">
                <a:solidFill>
                  <a:schemeClr val="tx1"/>
                </a:solidFill>
              </a:rPr>
              <a:t>esearch</a:t>
            </a:r>
            <a:r>
              <a:rPr lang="en-US" cap="none" dirty="0">
                <a:solidFill>
                  <a:schemeClr val="tx1"/>
                </a:solidFill>
              </a:rPr>
              <a:t>. Forthcoming.</a:t>
            </a:r>
          </a:p>
          <a:p>
            <a:pPr algn="r"/>
            <a:endParaRPr lang="he-IL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5526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</TotalTime>
  <Words>258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Tw Cen MT</vt:lpstr>
      <vt:lpstr>Circuit</vt:lpstr>
      <vt:lpstr>פרופ' טל אבינדב - המחלקה לניהול</vt:lpstr>
      <vt:lpstr>פרופ' טל אבינדב - המחלקה לניהול</vt:lpstr>
      <vt:lpstr>פרופ' טל אבינדב - המחלקה לניהול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פרופ' טל אבינדב - המחלקה לניהול</dc:title>
  <dc:creator>Tal Avinadav</dc:creator>
  <cp:lastModifiedBy>Tal Avinadav</cp:lastModifiedBy>
  <cp:revision>2</cp:revision>
  <dcterms:created xsi:type="dcterms:W3CDTF">2020-11-04T10:24:38Z</dcterms:created>
  <dcterms:modified xsi:type="dcterms:W3CDTF">2020-11-04T10:35:50Z</dcterms:modified>
</cp:coreProperties>
</file>